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gif>
</file>

<file path=ppt/media/image19.png>
</file>

<file path=ppt/media/image2.jp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jpg>
</file>

<file path=ppt/media/image27.jpg>
</file>

<file path=ppt/media/image28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49b354ee94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49b354ee94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258025f9d4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258025f9d4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58025f9d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1" name="Google Shape;121;g2258025f9d4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258025f9d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8" name="Google Shape;128;g2258025f9d4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258025f9d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7" name="Google Shape;137;g2258025f9d4_0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58025f9d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4" name="Google Shape;144;g2258025f9d4_0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258025f9d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g2258025f9d4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258025f9d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2" name="Google Shape;162;g2258025f9d4_0_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258025f9d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8" name="Google Shape;168;g2258025f9d4_0_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258025f9d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258025f9d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49b354ee9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1" name="Google Shape;181;g249b354ee94_0_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803a2d68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2" name="Google Shape;72;g2803a2d6896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49b354ee9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49b354ee9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49b354ee9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49b354ee9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49b354ee9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49b354ee9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49b354ee9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8" name="Google Shape;208;g249b354ee94_0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49b354ee9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5" name="Google Shape;235;g249b354ee94_0_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49b354ee94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1" name="Google Shape;241;g249b354ee94_0_10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49b354ee9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7" name="Google Shape;247;g249b354ee94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49b354ee94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49b354ee94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08fcc47085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08fcc47085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705461545bed90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705461545bed90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803a2d689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g2803a2d689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803a2d689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0" name="Google Shape;90;g2803a2d6896_0_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803a2d689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g2803a2d6896_0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803a2d689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0" name="Google Shape;100;g2803a2d6896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803a2d689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5" name="Google Shape;105;g2803a2d6896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03a2d689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0" name="Google Shape;110;g2803a2d6896_0_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image" Target="../media/image10.jpg"/><Relationship Id="rId5" Type="http://schemas.openxmlformats.org/officeDocument/2006/relationships/image" Target="../media/image6.jpg"/><Relationship Id="rId6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hyperlink" Target="https://youtu.be/cZTCmx6N7Xc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Relationship Id="rId4" Type="http://schemas.openxmlformats.org/officeDocument/2006/relationships/image" Target="../media/image7.jp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17.jpg"/><Relationship Id="rId8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g"/><Relationship Id="rId4" Type="http://schemas.openxmlformats.org/officeDocument/2006/relationships/image" Target="../media/image20.jpg"/><Relationship Id="rId5" Type="http://schemas.openxmlformats.org/officeDocument/2006/relationships/image" Target="../media/image2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gif"/><Relationship Id="rId4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>
            <a:off x="311708" y="7338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77">
                <a:latin typeface="Times New Roman"/>
                <a:ea typeface="Times New Roman"/>
                <a:cs typeface="Times New Roman"/>
                <a:sym typeface="Times New Roman"/>
              </a:rPr>
              <a:t>Introduction to Robotics</a:t>
            </a:r>
            <a:endParaRPr sz="4177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77">
                <a:latin typeface="Times New Roman"/>
                <a:ea typeface="Times New Roman"/>
                <a:cs typeface="Times New Roman"/>
                <a:sym typeface="Times New Roman"/>
              </a:rPr>
              <a:t>CSE 461</a:t>
            </a:r>
            <a:endParaRPr sz="4177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311700" y="2834125"/>
            <a:ext cx="8520600" cy="13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9454"/>
              <a:buFont typeface="Arial"/>
              <a:buNone/>
            </a:pPr>
            <a:r>
              <a:rPr lang="en" sz="158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Lecture 2 : Chapter 1(Introduction to robotics: basics)</a:t>
            </a:r>
            <a:endParaRPr sz="1783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Niloy Irtisam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Lecturer, Dept. of Computer Science and Engineering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Brac University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8405" y="123700"/>
            <a:ext cx="1311550" cy="131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Some Special Vehicles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upload.wikimedia.org/wikipedia/commons/thumb/e/e8/Unmanned_Vehicles_%E2%80%93_the_increasing_challenge_of_autonomy1..tiff/lossy-page1-889px-Unmanned_Vehicles_%E2%80%93_the_increasing_challenge_of_autonomy1..tiff.jpg" id="123" name="Google Shape;123;p25"/>
          <p:cNvPicPr preferRelativeResize="0"/>
          <p:nvPr/>
        </p:nvPicPr>
        <p:blipFill rotWithShape="1">
          <a:blip r:embed="rId3">
            <a:alphaModFix/>
          </a:blip>
          <a:srcRect b="12782" l="10089" r="1711" t="1944"/>
          <a:stretch/>
        </p:blipFill>
        <p:spPr>
          <a:xfrm>
            <a:off x="1859847" y="1987825"/>
            <a:ext cx="5424325" cy="240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Uncrewed Vehicle</a:t>
            </a:r>
            <a:endParaRPr/>
          </a:p>
        </p:txBody>
      </p:sp>
      <p:sp>
        <p:nvSpPr>
          <p:cNvPr id="125" name="Google Shape;125;p25"/>
          <p:cNvSpPr txBox="1"/>
          <p:nvPr/>
        </p:nvSpPr>
        <p:spPr>
          <a:xfrm>
            <a:off x="801800" y="1134600"/>
            <a:ext cx="747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An uncrewed vehicle, also known as an </a:t>
            </a:r>
            <a:r>
              <a:rPr lang="en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unmanned vehicle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or an </a:t>
            </a:r>
            <a:r>
              <a:rPr lang="en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autonomous vehicle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, refers to a vehicle that operates </a:t>
            </a:r>
            <a:r>
              <a:rPr lang="en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without human presence onboard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4285"/>
              <a:buNone/>
            </a:pPr>
            <a:r>
              <a:rPr lang="en"/>
              <a:t>Remote control vehicle (RC)</a:t>
            </a:r>
            <a:endParaRPr/>
          </a:p>
        </p:txBody>
      </p:sp>
      <p:pic>
        <p:nvPicPr>
          <p:cNvPr descr="https://upload.wikimedia.org/wikipedia/commons/f/f5/Explosieven_Opruimingsdienst.jpg" id="131" name="Google Shape;13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0676" y="937330"/>
            <a:ext cx="2743202" cy="17403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pload.wikimedia.org/wikipedia/commons/thumb/4/41/DJI_Phantom_2_Vision%2B_V3_hovering_over_Weissfluhjoch_%28cropped%29.jpg/1920px-DJI_Phantom_2_Vision%2B_V3_hovering_over_Weissfluhjoch_%28cropped%29.jpg" id="132" name="Google Shape;132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53499" y="943246"/>
            <a:ext cx="2743200" cy="17287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unar Pioneer: CHONDROBOT-2 - A simple, efficient semit-autonomous  tele-robotic lunar excavator" id="133" name="Google Shape;133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6154" y="2738979"/>
            <a:ext cx="2661143" cy="233538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ac University ranks 3rd globally in URC2020 competition" id="134" name="Google Shape;134;p26"/>
          <p:cNvPicPr preferRelativeResize="0"/>
          <p:nvPr/>
        </p:nvPicPr>
        <p:blipFill rotWithShape="1">
          <a:blip r:embed="rId6">
            <a:alphaModFix/>
          </a:blip>
          <a:srcRect b="27027" l="26994" r="38311" t="18393"/>
          <a:stretch/>
        </p:blipFill>
        <p:spPr>
          <a:xfrm>
            <a:off x="5376322" y="2698462"/>
            <a:ext cx="2973935" cy="2339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4285"/>
              <a:buNone/>
            </a:pPr>
            <a:r>
              <a:rPr lang="en"/>
              <a:t>Unmanned ground vehicle (UGV)</a:t>
            </a:r>
            <a:endParaRPr/>
          </a:p>
        </p:txBody>
      </p:sp>
      <p:pic>
        <p:nvPicPr>
          <p:cNvPr id="140" name="Google Shape;14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9388" y="1226531"/>
            <a:ext cx="5838918" cy="32844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7"/>
          <p:cNvSpPr txBox="1"/>
          <p:nvPr/>
        </p:nvSpPr>
        <p:spPr>
          <a:xfrm>
            <a:off x="3179461" y="4641300"/>
            <a:ext cx="49134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https://youtu.be/cZTCmx6N7Xc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1427"/>
              <a:buNone/>
            </a:pPr>
            <a:r>
              <a:rPr lang="en"/>
              <a:t>Unmanned aerial vehicle (UAV)</a:t>
            </a:r>
            <a:br>
              <a:rPr lang="en"/>
            </a:br>
            <a:endParaRPr/>
          </a:p>
        </p:txBody>
      </p:sp>
      <p:pic>
        <p:nvPicPr>
          <p:cNvPr descr="https://upload.wikimedia.org/wikipedia/commons/thumb/1/12/MQ-9_Reaper_UAV_%28cropped%29.jpg/1280px-MQ-9_Reaper_UAV_%28cropped%29.jpg" id="147" name="Google Shape;14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841" y="935915"/>
            <a:ext cx="3970960" cy="26090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pload.wikimedia.org/wikipedia/commons/thumb/0/0d/Wing_Loong_II_side_view.jpg/1280px-Wing_Loong_II_side_view.jpg" id="148" name="Google Shape;148;p28"/>
          <p:cNvPicPr preferRelativeResize="0"/>
          <p:nvPr/>
        </p:nvPicPr>
        <p:blipFill rotWithShape="1">
          <a:blip r:embed="rId4">
            <a:alphaModFix/>
          </a:blip>
          <a:srcRect b="29848" l="0" r="0" t="27686"/>
          <a:stretch/>
        </p:blipFill>
        <p:spPr>
          <a:xfrm>
            <a:off x="3657600" y="3639493"/>
            <a:ext cx="5486400" cy="13104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Miniature UAV" id="149" name="Google Shape;149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33763" y="1052466"/>
            <a:ext cx="4114800" cy="27477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Delivery drone" id="150" name="Google Shape;150;p2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120177" y="1826537"/>
            <a:ext cx="4114800" cy="2057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micro air vehicle" id="151" name="Google Shape;151;p2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876549" y="2140886"/>
            <a:ext cx="285750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007226" y="2526482"/>
            <a:ext cx="3007519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/>
          <p:nvPr/>
        </p:nvSpPr>
        <p:spPr>
          <a:xfrm>
            <a:off x="212757" y="3878224"/>
            <a:ext cx="4572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Unmanned combat aerial vehicle (UCAV)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Miniature UAV (SUAV)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Delivery drone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Micro air vehicle (MAV)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Target drone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4285"/>
              <a:buNone/>
            </a:pPr>
            <a:r>
              <a:rPr lang="en"/>
              <a:t>Unmanned surface vehicle (USV)</a:t>
            </a:r>
            <a:endParaRPr/>
          </a:p>
        </p:txBody>
      </p:sp>
      <p:pic>
        <p:nvPicPr>
          <p:cNvPr descr="https://upload.wikimedia.org/wikipedia/commons/thumb/9/95/Tidal_Thames_Trials_For_Defence%27s_New_Maritime_Testbed_-_Mon_5_Sep_2016_MOD_45161908.jpg/1920px-Tidal_Thames_Trials_For_Defence%27s_New_Maritime_Testbed_-_Mon_5_Sep_2016_MOD_45161908.jpg" id="159" name="Google Shape;15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7713" y="1661913"/>
            <a:ext cx="6110539" cy="2772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1427"/>
              <a:buNone/>
            </a:pPr>
            <a:r>
              <a:rPr lang="en"/>
              <a:t>Remotely operated underwater vehicle (ROUV)</a:t>
            </a:r>
            <a:endParaRPr/>
          </a:p>
        </p:txBody>
      </p:sp>
      <p:pic>
        <p:nvPicPr>
          <p:cNvPr descr="https://upload.wikimedia.org/wikipedia/commons/thumb/9/99/ROV_working_on_a_subsea_structure.jpg/1280px-ROV_working_on_a_subsea_structure.jpg" id="165" name="Google Shape;16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4952" y="1189391"/>
            <a:ext cx="4799354" cy="3599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1427"/>
              <a:buNone/>
            </a:pPr>
            <a:r>
              <a:rPr lang="en"/>
              <a:t>Autonomous underwater vehicle (AUV)</a:t>
            </a:r>
            <a:endParaRPr/>
          </a:p>
        </p:txBody>
      </p:sp>
      <p:pic>
        <p:nvPicPr>
          <p:cNvPr descr="Image result for autonomous underwater vehicle" id="171" name="Google Shape;171;p31"/>
          <p:cNvPicPr preferRelativeResize="0"/>
          <p:nvPr/>
        </p:nvPicPr>
        <p:blipFill rotWithShape="1">
          <a:blip r:embed="rId3">
            <a:alphaModFix/>
          </a:blip>
          <a:srcRect b="15070" l="0" r="0" t="18040"/>
          <a:stretch/>
        </p:blipFill>
        <p:spPr>
          <a:xfrm>
            <a:off x="1232937" y="1130853"/>
            <a:ext cx="6580205" cy="18567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ACU DUBURI performance testing - YouTube" id="172" name="Google Shape;172;p31"/>
          <p:cNvPicPr preferRelativeResize="0"/>
          <p:nvPr/>
        </p:nvPicPr>
        <p:blipFill rotWithShape="1">
          <a:blip r:embed="rId4">
            <a:alphaModFix/>
          </a:blip>
          <a:srcRect b="23603" l="34121" r="34125" t="17828"/>
          <a:stretch/>
        </p:blipFill>
        <p:spPr>
          <a:xfrm>
            <a:off x="5432078" y="3147135"/>
            <a:ext cx="2308115" cy="1796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bracu duburi" id="173" name="Google Shape;173;p31"/>
          <p:cNvPicPr preferRelativeResize="0"/>
          <p:nvPr/>
        </p:nvPicPr>
        <p:blipFill rotWithShape="1">
          <a:blip r:embed="rId5">
            <a:alphaModFix/>
          </a:blip>
          <a:srcRect b="25077" l="33764" r="19561" t="21152"/>
          <a:stretch/>
        </p:blipFill>
        <p:spPr>
          <a:xfrm>
            <a:off x="1276540" y="3123446"/>
            <a:ext cx="3521797" cy="1901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00" y="152400"/>
            <a:ext cx="645159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 txBox="1"/>
          <p:nvPr>
            <p:ph idx="12" type="sldNum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4" name="Google Shape;184;p33"/>
          <p:cNvSpPr txBox="1"/>
          <p:nvPr>
            <p:ph type="title"/>
          </p:nvPr>
        </p:nvSpPr>
        <p:spPr>
          <a:xfrm>
            <a:off x="457200" y="154484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AI Primitives within an Agent</a:t>
            </a:r>
            <a:endParaRPr/>
          </a:p>
        </p:txBody>
      </p:sp>
      <p:sp>
        <p:nvSpPr>
          <p:cNvPr id="185" name="Google Shape;185;p33"/>
          <p:cNvSpPr/>
          <p:nvPr/>
        </p:nvSpPr>
        <p:spPr>
          <a:xfrm>
            <a:off x="914400" y="1371600"/>
            <a:ext cx="1828800" cy="971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33"/>
          <p:cNvSpPr/>
          <p:nvPr/>
        </p:nvSpPr>
        <p:spPr>
          <a:xfrm>
            <a:off x="3657600" y="1371600"/>
            <a:ext cx="1828800" cy="971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3"/>
          <p:cNvSpPr/>
          <p:nvPr/>
        </p:nvSpPr>
        <p:spPr>
          <a:xfrm>
            <a:off x="6400800" y="1371600"/>
            <a:ext cx="1828800" cy="971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Wide downward diagonal" id="188" name="Google Shape;188;p33"/>
          <p:cNvSpPr/>
          <p:nvPr/>
        </p:nvSpPr>
        <p:spPr>
          <a:xfrm>
            <a:off x="3657600" y="3143250"/>
            <a:ext cx="1828800" cy="971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LEARN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Law of Robotics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A robot </a:t>
            </a:r>
            <a:r>
              <a:rPr b="1" lang="en" sz="20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must not harm human being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nor through in action allow one to come to harm.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A robot must </a:t>
            </a:r>
            <a:r>
              <a:rPr b="1" lang="en" sz="20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always obey human beings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unless that is in conflict with the first law.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A robot must </a:t>
            </a:r>
            <a:r>
              <a:rPr b="1" lang="en" sz="20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protect from harm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unless that is in conflict with the first two laws.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A robot always should </a:t>
            </a:r>
            <a:r>
              <a:rPr b="1" lang="en" sz="20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have a kill switch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/>
        </p:nvSpPr>
        <p:spPr>
          <a:xfrm>
            <a:off x="0" y="2040625"/>
            <a:ext cx="9144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Paradigms of Robotics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625" y="82375"/>
            <a:ext cx="6418951" cy="481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/>
          <p:nvPr>
            <p:ph type="title"/>
          </p:nvPr>
        </p:nvSpPr>
        <p:spPr>
          <a:xfrm>
            <a:off x="311700" y="319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Reactive Paradigm </a:t>
            </a:r>
            <a:endParaRPr/>
          </a:p>
        </p:txBody>
      </p:sp>
      <p:pic>
        <p:nvPicPr>
          <p:cNvPr id="204" name="Google Shape;204;p36" title="figure modified from [RM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7603" y="2189188"/>
            <a:ext cx="4208800" cy="282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7000" y="760455"/>
            <a:ext cx="3810000" cy="14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7"/>
          <p:cNvSpPr txBox="1"/>
          <p:nvPr>
            <p:ph idx="12" type="sldNum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37"/>
          <p:cNvSpPr txBox="1"/>
          <p:nvPr>
            <p:ph type="title"/>
          </p:nvPr>
        </p:nvSpPr>
        <p:spPr>
          <a:xfrm>
            <a:off x="457200" y="154484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600"/>
              <a:t>Hybrid </a:t>
            </a:r>
            <a:r>
              <a:rPr lang="en" sz="3600"/>
              <a:t>deliberative</a:t>
            </a:r>
            <a:r>
              <a:rPr lang="en" sz="3600"/>
              <a:t>/reactive paradigm</a:t>
            </a:r>
            <a:endParaRPr sz="3600"/>
          </a:p>
        </p:txBody>
      </p:sp>
      <p:grpSp>
        <p:nvGrpSpPr>
          <p:cNvPr id="212" name="Google Shape;212;p37"/>
          <p:cNvGrpSpPr/>
          <p:nvPr/>
        </p:nvGrpSpPr>
        <p:grpSpPr>
          <a:xfrm>
            <a:off x="1828800" y="971550"/>
            <a:ext cx="5989874" cy="2946996"/>
            <a:chOff x="1152" y="816"/>
            <a:chExt cx="3773" cy="2475"/>
          </a:xfrm>
        </p:grpSpPr>
        <p:grpSp>
          <p:nvGrpSpPr>
            <p:cNvPr id="213" name="Google Shape;213;p37"/>
            <p:cNvGrpSpPr/>
            <p:nvPr/>
          </p:nvGrpSpPr>
          <p:grpSpPr>
            <a:xfrm>
              <a:off x="1152" y="2024"/>
              <a:ext cx="3389" cy="931"/>
              <a:chOff x="1152" y="2024"/>
              <a:chExt cx="3389" cy="931"/>
            </a:xfrm>
          </p:grpSpPr>
          <p:sp>
            <p:nvSpPr>
              <p:cNvPr id="214" name="Google Shape;214;p37"/>
              <p:cNvSpPr/>
              <p:nvPr/>
            </p:nvSpPr>
            <p:spPr>
              <a:xfrm>
                <a:off x="1152" y="2024"/>
                <a:ext cx="3300" cy="900"/>
              </a:xfrm>
              <a:prstGeom prst="rect">
                <a:avLst/>
              </a:prstGeom>
              <a:solidFill>
                <a:schemeClr val="lt1"/>
              </a:solidFill>
              <a:ln cap="flat" cmpd="sng" w="28575">
                <a:solidFill>
                  <a:schemeClr val="accent2"/>
                </a:solidFill>
                <a:prstDash val="dot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grpSp>
            <p:nvGrpSpPr>
              <p:cNvPr id="215" name="Google Shape;215;p37"/>
              <p:cNvGrpSpPr/>
              <p:nvPr/>
            </p:nvGrpSpPr>
            <p:grpSpPr>
              <a:xfrm>
                <a:off x="1248" y="2086"/>
                <a:ext cx="3293" cy="869"/>
                <a:chOff x="1132" y="1262"/>
                <a:chExt cx="2273" cy="600"/>
              </a:xfrm>
            </p:grpSpPr>
            <p:sp>
              <p:nvSpPr>
                <p:cNvPr id="216" name="Google Shape;216;p37"/>
                <p:cNvSpPr/>
                <p:nvPr/>
              </p:nvSpPr>
              <p:spPr>
                <a:xfrm>
                  <a:off x="2505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ACT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7" name="Google Shape;217;p37"/>
                <p:cNvSpPr/>
                <p:nvPr/>
              </p:nvSpPr>
              <p:spPr>
                <a:xfrm>
                  <a:off x="1132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SENSE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218" name="Google Shape;218;p37"/>
                <p:cNvCxnSpPr/>
                <p:nvPr/>
              </p:nvCxnSpPr>
              <p:spPr>
                <a:xfrm>
                  <a:off x="1970" y="1501"/>
                  <a:ext cx="600" cy="0"/>
                </a:xfrm>
                <a:prstGeom prst="straightConnector1">
                  <a:avLst/>
                </a:prstGeom>
                <a:noFill/>
                <a:ln cap="flat" cmpd="sng" w="76200">
                  <a:solidFill>
                    <a:srgbClr val="000000"/>
                  </a:solidFill>
                  <a:prstDash val="solid"/>
                  <a:round/>
                  <a:headEnd len="med" w="med" type="triangle"/>
                  <a:tailEnd len="med" w="med" type="triangle"/>
                </a:ln>
              </p:spPr>
            </p:cxnSp>
          </p:grpSp>
        </p:grpSp>
        <p:sp>
          <p:nvSpPr>
            <p:cNvPr id="219" name="Google Shape;219;p37"/>
            <p:cNvSpPr/>
            <p:nvPr/>
          </p:nvSpPr>
          <p:spPr>
            <a:xfrm>
              <a:off x="2256" y="816"/>
              <a:ext cx="1200" cy="600"/>
            </a:xfrm>
            <a:prstGeom prst="rect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6025" lIns="92075" spcFirstLastPara="1" rIns="92075" wrap="square" tIns="460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" sz="3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PLAN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0" name="Google Shape;220;p37"/>
            <p:cNvCxnSpPr/>
            <p:nvPr/>
          </p:nvCxnSpPr>
          <p:spPr>
            <a:xfrm>
              <a:off x="2832" y="1584"/>
              <a:ext cx="0" cy="300"/>
            </a:xfrm>
            <a:prstGeom prst="straightConnector1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grpSp>
          <p:nvGrpSpPr>
            <p:cNvPr id="221" name="Google Shape;221;p37"/>
            <p:cNvGrpSpPr/>
            <p:nvPr/>
          </p:nvGrpSpPr>
          <p:grpSpPr>
            <a:xfrm>
              <a:off x="1344" y="2216"/>
              <a:ext cx="3389" cy="931"/>
              <a:chOff x="1152" y="2024"/>
              <a:chExt cx="3389" cy="931"/>
            </a:xfrm>
          </p:grpSpPr>
          <p:sp>
            <p:nvSpPr>
              <p:cNvPr id="222" name="Google Shape;222;p37"/>
              <p:cNvSpPr/>
              <p:nvPr/>
            </p:nvSpPr>
            <p:spPr>
              <a:xfrm>
                <a:off x="1152" y="2024"/>
                <a:ext cx="3300" cy="900"/>
              </a:xfrm>
              <a:prstGeom prst="rect">
                <a:avLst/>
              </a:prstGeom>
              <a:solidFill>
                <a:schemeClr val="lt1"/>
              </a:solidFill>
              <a:ln cap="flat" cmpd="sng" w="28575">
                <a:solidFill>
                  <a:schemeClr val="accent2"/>
                </a:solidFill>
                <a:prstDash val="dot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grpSp>
            <p:nvGrpSpPr>
              <p:cNvPr id="223" name="Google Shape;223;p37"/>
              <p:cNvGrpSpPr/>
              <p:nvPr/>
            </p:nvGrpSpPr>
            <p:grpSpPr>
              <a:xfrm>
                <a:off x="1248" y="2086"/>
                <a:ext cx="3293" cy="869"/>
                <a:chOff x="1132" y="1262"/>
                <a:chExt cx="2273" cy="600"/>
              </a:xfrm>
            </p:grpSpPr>
            <p:sp>
              <p:nvSpPr>
                <p:cNvPr id="224" name="Google Shape;224;p37"/>
                <p:cNvSpPr/>
                <p:nvPr/>
              </p:nvSpPr>
              <p:spPr>
                <a:xfrm>
                  <a:off x="2505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ACT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25" name="Google Shape;225;p37"/>
                <p:cNvSpPr/>
                <p:nvPr/>
              </p:nvSpPr>
              <p:spPr>
                <a:xfrm>
                  <a:off x="1132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SENSE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226" name="Google Shape;226;p37"/>
                <p:cNvCxnSpPr/>
                <p:nvPr/>
              </p:nvCxnSpPr>
              <p:spPr>
                <a:xfrm>
                  <a:off x="1970" y="1501"/>
                  <a:ext cx="600" cy="0"/>
                </a:xfrm>
                <a:prstGeom prst="straightConnector1">
                  <a:avLst/>
                </a:prstGeom>
                <a:noFill/>
                <a:ln cap="flat" cmpd="sng" w="76200">
                  <a:solidFill>
                    <a:srgbClr val="000000"/>
                  </a:solidFill>
                  <a:prstDash val="solid"/>
                  <a:round/>
                  <a:headEnd len="med" w="med" type="triangle"/>
                  <a:tailEnd len="med" w="med" type="triangle"/>
                </a:ln>
              </p:spPr>
            </p:cxnSp>
          </p:grpSp>
        </p:grpSp>
        <p:grpSp>
          <p:nvGrpSpPr>
            <p:cNvPr id="227" name="Google Shape;227;p37"/>
            <p:cNvGrpSpPr/>
            <p:nvPr/>
          </p:nvGrpSpPr>
          <p:grpSpPr>
            <a:xfrm>
              <a:off x="1536" y="2360"/>
              <a:ext cx="3389" cy="931"/>
              <a:chOff x="1152" y="2024"/>
              <a:chExt cx="3389" cy="931"/>
            </a:xfrm>
          </p:grpSpPr>
          <p:sp>
            <p:nvSpPr>
              <p:cNvPr id="228" name="Google Shape;228;p37"/>
              <p:cNvSpPr/>
              <p:nvPr/>
            </p:nvSpPr>
            <p:spPr>
              <a:xfrm>
                <a:off x="1152" y="2024"/>
                <a:ext cx="3300" cy="900"/>
              </a:xfrm>
              <a:prstGeom prst="rect">
                <a:avLst/>
              </a:prstGeom>
              <a:solidFill>
                <a:schemeClr val="lt1"/>
              </a:solidFill>
              <a:ln cap="flat" cmpd="sng" w="28575">
                <a:solidFill>
                  <a:schemeClr val="accent2"/>
                </a:solidFill>
                <a:prstDash val="dot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t/>
                </a:r>
                <a:endParaRPr b="0" i="0" sz="2400" u="none" cap="none" strike="noStrik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grpSp>
            <p:nvGrpSpPr>
              <p:cNvPr id="229" name="Google Shape;229;p37"/>
              <p:cNvGrpSpPr/>
              <p:nvPr/>
            </p:nvGrpSpPr>
            <p:grpSpPr>
              <a:xfrm>
                <a:off x="1248" y="2086"/>
                <a:ext cx="3293" cy="869"/>
                <a:chOff x="1132" y="1262"/>
                <a:chExt cx="2273" cy="600"/>
              </a:xfrm>
            </p:grpSpPr>
            <p:sp>
              <p:nvSpPr>
                <p:cNvPr id="230" name="Google Shape;230;p37"/>
                <p:cNvSpPr/>
                <p:nvPr/>
              </p:nvSpPr>
              <p:spPr>
                <a:xfrm>
                  <a:off x="2505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ACT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31" name="Google Shape;231;p37"/>
                <p:cNvSpPr/>
                <p:nvPr/>
              </p:nvSpPr>
              <p:spPr>
                <a:xfrm>
                  <a:off x="1132" y="1262"/>
                  <a:ext cx="900" cy="6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12700">
                  <a:solidFill>
                    <a:srgbClr val="000000"/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  <p:txBody>
                <a:bodyPr anchorCtr="0" anchor="ctr" bIns="46025" lIns="92075" spcFirstLastPara="1" rIns="92075" wrap="square" tIns="460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rPr b="0" i="0" lang="en" sz="36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SENSE</a:t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cxnSp>
              <p:nvCxnSpPr>
                <p:cNvPr id="232" name="Google Shape;232;p37"/>
                <p:cNvCxnSpPr/>
                <p:nvPr/>
              </p:nvCxnSpPr>
              <p:spPr>
                <a:xfrm>
                  <a:off x="1970" y="1501"/>
                  <a:ext cx="600" cy="0"/>
                </a:xfrm>
                <a:prstGeom prst="straightConnector1">
                  <a:avLst/>
                </a:prstGeom>
                <a:noFill/>
                <a:ln cap="flat" cmpd="sng" w="76200">
                  <a:solidFill>
                    <a:srgbClr val="000000"/>
                  </a:solidFill>
                  <a:prstDash val="solid"/>
                  <a:round/>
                  <a:headEnd len="med" w="med" type="triangle"/>
                  <a:tailEnd len="med" w="med" type="triangle"/>
                </a:ln>
              </p:spPr>
            </p:cxnSp>
          </p:grp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154484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Advantages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457200" y="900113"/>
            <a:ext cx="8229600" cy="25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Asynchronous processing technique allows to function Independently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Planner can slowly computer next goal while robot can perform reactive task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First reactive updates then global panner for planning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Good software Modularity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154484"/>
            <a:ext cx="8229600" cy="6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/>
              <a:t>Local and Global Model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457200" y="900113"/>
            <a:ext cx="8229600" cy="25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Reactive for Local control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Deliberative for Global control</a:t>
            </a:r>
            <a:endParaRPr/>
          </a:p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/>
              <a:t>However; Robot behavioral management requires to know its current mission, state and environment beside path-planning, map-making,  monitoring etc. So, both local and global models are required to be considered for a robot performance.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rif\Summer2020\CSE461\Lectures\intro pics\Robotics and Embedded Systems-27.jpg" id="249" name="Google Shape;249;p40"/>
          <p:cNvPicPr preferRelativeResize="0"/>
          <p:nvPr/>
        </p:nvPicPr>
        <p:blipFill rotWithShape="1">
          <a:blip r:embed="rId3">
            <a:alphaModFix/>
          </a:blip>
          <a:srcRect b="22376" l="3466" r="6036" t="23364"/>
          <a:stretch/>
        </p:blipFill>
        <p:spPr>
          <a:xfrm>
            <a:off x="516046" y="1507401"/>
            <a:ext cx="8274869" cy="279073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0"/>
          <p:cNvSpPr txBox="1"/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4285"/>
              <a:buNone/>
            </a:pPr>
            <a:r>
              <a:rPr lang="en"/>
              <a:t>Three primitives of robotics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Class</a:t>
            </a:r>
            <a:endParaRPr/>
          </a:p>
        </p:txBody>
      </p:sp>
      <p:sp>
        <p:nvSpPr>
          <p:cNvPr id="256" name="Google Shape;256;p4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">
                <a:solidFill>
                  <a:schemeClr val="dk1"/>
                </a:solidFill>
              </a:rPr>
              <a:t>Subsystem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0209" y="152400"/>
            <a:ext cx="5984945" cy="483869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0" y="2040625"/>
            <a:ext cx="34692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Will robots make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people Jobless ?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Uses of robots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4D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rif\Summer2020\CSE461\Lectures\intro pics\Robotics and Embedded Systems-5.jpg" id="92" name="Google Shape;9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rif\Summer2020\CSE461\Lectures\intro pics\Robotics and Embedded Systems-7.jpg" id="97" name="Google Shape;9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rif\Summer2020\CSE461\Lectures\intro pics\Robotics and Embedded Systems-9.jpg" id="102" name="Google Shape;10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:\Arif\Summer2020\CSE461\Lectures\intro pics\Robotics and Embedded Systems-10.jpg" id="107" name="Google Shape;10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"/>
              <a:t>Thumb Rules on the decision of a Robot Uses</a:t>
            </a:r>
            <a:endParaRPr/>
          </a:p>
        </p:txBody>
      </p:sp>
      <p:sp>
        <p:nvSpPr>
          <p:cNvPr id="113" name="Google Shape;113;p2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9188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571"/>
              <a:buChar char="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first rule to consider, what is known as the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Four D of Robotics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, i.e. is the task dirty, dull, dangerous, or difficult? If so, a human will probably not be able to do the job efficiently. Therefore, the job is appropriate for automation or for robotic labor.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188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571"/>
              <a:buChar char="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 second rule is that a robot may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not leave a human jobless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. Robotics and automation must serve to make our lives more enjoyable, not miserable.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188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571"/>
              <a:buChar char="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third rule involves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asking whether you can find people who are willing to do the job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. If not, the job is a candidate for automation and Robotics.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91885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571"/>
              <a:buChar char="•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 four rule of thumb is that the use of robots or automation must </a:t>
            </a: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make short-term and long-term economic sense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571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